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552" r:id="rId2"/>
    <p:sldId id="564" r:id="rId3"/>
    <p:sldId id="563" r:id="rId4"/>
    <p:sldId id="562" r:id="rId5"/>
    <p:sldId id="561" r:id="rId6"/>
    <p:sldId id="560" r:id="rId7"/>
    <p:sldId id="466" r:id="rId8"/>
    <p:sldId id="467" r:id="rId9"/>
    <p:sldId id="461" r:id="rId10"/>
    <p:sldId id="469" r:id="rId11"/>
    <p:sldId id="463"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CC23B5-095E-4EC8-B14B-9F55785E8588}"/>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(267)</a:t>
            </a:r>
          </a:p>
        </p:txBody>
      </p:sp>
      <p:sp>
        <p:nvSpPr>
          <p:cNvPr id="3" name="Date Placeholder 2">
            <a:extLst>
              <a:ext uri="{FF2B5EF4-FFF2-40B4-BE49-F238E27FC236}">
                <a16:creationId xmlns:a16="http://schemas.microsoft.com/office/drawing/2014/main" id="{B4BF346C-C8D9-4857-A962-6B69442DAE71}"/>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7/14/2021 pm</a:t>
            </a:r>
          </a:p>
        </p:txBody>
      </p:sp>
      <p:sp>
        <p:nvSpPr>
          <p:cNvPr id="4" name="Footer Placeholder 3">
            <a:extLst>
              <a:ext uri="{FF2B5EF4-FFF2-40B4-BE49-F238E27FC236}">
                <a16:creationId xmlns:a16="http://schemas.microsoft.com/office/drawing/2014/main" id="{9CC9955F-484F-4974-B150-3BECDE1B4D1D}"/>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50A5E2B-9770-427B-902C-1DA20E51CDE0}"/>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89219F50-EF13-4A44-9812-566790685F9D}"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312995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(267)</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7/14/2021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73FF3E0-49FB-403C-B02D-3ED43F10BBEE}" type="slidenum">
              <a:rPr lang="en-US" smtClean="0"/>
              <a:t>‹#›</a:t>
            </a:fld>
            <a:endParaRPr lang="en-US"/>
          </a:p>
        </p:txBody>
      </p:sp>
    </p:spTree>
    <p:extLst>
      <p:ext uri="{BB962C8B-B14F-4D97-AF65-F5344CB8AC3E}">
        <p14:creationId xmlns:p14="http://schemas.microsoft.com/office/powerpoint/2010/main" val="89974479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9C7E855-1DE1-489B-8C16-0A2D6FBFF049}"/>
              </a:ext>
            </a:extLst>
          </p:cNvPr>
          <p:cNvSpPr>
            <a:spLocks noGrp="1"/>
          </p:cNvSpPr>
          <p:nvPr>
            <p:ph type="dt" idx="1"/>
          </p:nvPr>
        </p:nvSpPr>
        <p:spPr/>
        <p:txBody>
          <a:bodyPr/>
          <a:lstStyle/>
          <a:p>
            <a:r>
              <a:rPr lang="en-US"/>
              <a:t>7/14/2021 pm</a:t>
            </a:r>
          </a:p>
        </p:txBody>
      </p:sp>
      <p:sp>
        <p:nvSpPr>
          <p:cNvPr id="6" name="Footer Placeholder 5">
            <a:extLst>
              <a:ext uri="{FF2B5EF4-FFF2-40B4-BE49-F238E27FC236}">
                <a16:creationId xmlns:a16="http://schemas.microsoft.com/office/drawing/2014/main" id="{16C1493A-D13B-438F-B679-EE8AE7987F59}"/>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DF7020A9-2615-4B1C-9BF7-73272F5E16BA}"/>
              </a:ext>
            </a:extLst>
          </p:cNvPr>
          <p:cNvSpPr>
            <a:spLocks noGrp="1"/>
          </p:cNvSpPr>
          <p:nvPr>
            <p:ph type="hdr" sz="quarter"/>
          </p:nvPr>
        </p:nvSpPr>
        <p:spPr/>
        <p:txBody>
          <a:bodyPr/>
          <a:lstStyle/>
          <a:p>
            <a:r>
              <a:rPr lang="en-US"/>
              <a:t>Class – The Life Of Christ (267)</a:t>
            </a:r>
          </a:p>
        </p:txBody>
      </p:sp>
    </p:spTree>
    <p:extLst>
      <p:ext uri="{BB962C8B-B14F-4D97-AF65-F5344CB8AC3E}">
        <p14:creationId xmlns:p14="http://schemas.microsoft.com/office/powerpoint/2010/main" val="1368988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5" y="447503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7/17/2021</a:t>
            </a:fld>
            <a:endParaRPr lang="en-US" noProof="0" dirty="0"/>
          </a:p>
        </p:txBody>
      </p:sp>
      <p:sp>
        <p:nvSpPr>
          <p:cNvPr id="5" name="Footer Placeholder 4"/>
          <p:cNvSpPr>
            <a:spLocks noGrp="1"/>
          </p:cNvSpPr>
          <p:nvPr>
            <p:ph type="ftr" sz="quarter" idx="11"/>
          </p:nvPr>
        </p:nvSpPr>
        <p:spPr>
          <a:xfrm>
            <a:off x="1938046"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3075784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68014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542509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428834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820861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0"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7/17/2021</a:t>
            </a:fld>
            <a:endParaRPr lang="en-US" noProof="0" dirty="0"/>
          </a:p>
        </p:txBody>
      </p:sp>
      <p:sp>
        <p:nvSpPr>
          <p:cNvPr id="5" name="Footer Placeholder 4"/>
          <p:cNvSpPr>
            <a:spLocks noGrp="1"/>
          </p:cNvSpPr>
          <p:nvPr>
            <p:ph type="ftr" sz="quarter" idx="11"/>
          </p:nvPr>
        </p:nvSpPr>
        <p:spPr>
          <a:xfrm>
            <a:off x="1938046"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21044957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337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7/17/2021</a:t>
            </a:fld>
            <a:endParaRPr lang="en-US" noProof="0" dirty="0"/>
          </a:p>
        </p:txBody>
      </p:sp>
      <p:sp>
        <p:nvSpPr>
          <p:cNvPr id="6" name="Footer Placeholder 5"/>
          <p:cNvSpPr>
            <a:spLocks noGrp="1"/>
          </p:cNvSpPr>
          <p:nvPr>
            <p:ph type="ftr" sz="quarter" idx="11"/>
          </p:nvPr>
        </p:nvSpPr>
        <p:spPr>
          <a:xfrm>
            <a:off x="2119038"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1" y="33506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9" y="3303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8" y="147693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2" y="148201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55193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7/17/2021</a:t>
            </a:fld>
            <a:endParaRPr lang="en-US" noProof="0" dirty="0"/>
          </a:p>
        </p:txBody>
      </p:sp>
      <p:sp>
        <p:nvSpPr>
          <p:cNvPr id="6" name="Footer Placeholder 5"/>
          <p:cNvSpPr>
            <a:spLocks noGrp="1"/>
          </p:cNvSpPr>
          <p:nvPr>
            <p:ph type="ftr" sz="quarter" idx="11"/>
          </p:nvPr>
        </p:nvSpPr>
        <p:spPr>
          <a:xfrm>
            <a:off x="2119038"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1" y="33506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9" y="3303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8" y="147693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2" y="148201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419158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7"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7/17/2021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48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7"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7/17/2021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47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7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6" y="6453386"/>
            <a:ext cx="1216807" cy="404614"/>
          </a:xfrm>
        </p:spPr>
        <p:txBody>
          <a:bodyPr/>
          <a:lstStyle>
            <a:lvl1pPr>
              <a:defRPr>
                <a:solidFill>
                  <a:schemeClr val="tx2"/>
                </a:solidFill>
              </a:defRPr>
            </a:lvl1pPr>
          </a:lstStyle>
          <a:p>
            <a:fld id="{3B77EF04-6424-4B70-94D1-FC932CBBDD9B}" type="datetimeFigureOut">
              <a:rPr lang="en-US" noProof="0" smtClean="0"/>
              <a:t>7/17/2021</a:t>
            </a:fld>
            <a:endParaRPr lang="en-US" noProof="0" dirty="0"/>
          </a:p>
        </p:txBody>
      </p:sp>
      <p:sp>
        <p:nvSpPr>
          <p:cNvPr id="5" name="Footer Placeholder 4"/>
          <p:cNvSpPr>
            <a:spLocks noGrp="1"/>
          </p:cNvSpPr>
          <p:nvPr>
            <p:ph type="ftr" sz="quarter" idx="11"/>
          </p:nvPr>
        </p:nvSpPr>
        <p:spPr>
          <a:xfrm>
            <a:off x="1938239"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89464994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7/17/2021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984482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7/17/2021</a:t>
            </a:fld>
            <a:endParaRPr lang="en-US" noProof="0" dirty="0"/>
          </a:p>
        </p:txBody>
      </p:sp>
      <p:sp>
        <p:nvSpPr>
          <p:cNvPr id="5" name="Footer Placeholder 4"/>
          <p:cNvSpPr>
            <a:spLocks noGrp="1"/>
          </p:cNvSpPr>
          <p:nvPr>
            <p:ph type="ftr" sz="quarter" idx="3"/>
          </p:nvPr>
        </p:nvSpPr>
        <p:spPr>
          <a:xfrm>
            <a:off x="2170178"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08151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1230" userDrawn="1">
          <p15:clr>
            <a:srgbClr val="F26B43"/>
          </p15:clr>
        </p15:guide>
        <p15:guide id="10" pos="167" userDrawn="1">
          <p15:clr>
            <a:srgbClr val="F26B43"/>
          </p15:clr>
        </p15:guide>
        <p15:guide id="11" pos="15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51"/>
            <a:ext cx="7128364" cy="2126159"/>
          </a:xfrm>
        </p:spPr>
        <p:txBody>
          <a:bodyPr>
            <a:spAutoFit/>
          </a:bodyPr>
          <a:lstStyle/>
          <a:p>
            <a:r>
              <a:rPr lang="en-US" dirty="0"/>
              <a:t>Lesson 15:</a:t>
            </a:r>
            <a:br>
              <a:rPr lang="en-US" dirty="0"/>
            </a:br>
            <a:r>
              <a:rPr lang="en-US" dirty="0"/>
              <a:t>The Good Samaritan and the Feast of Dedication</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753989"/>
          </a:xfrm>
        </p:spPr>
        <p:txBody>
          <a:bodyPr>
            <a:spAutoFit/>
          </a:bodyPr>
          <a:lstStyle/>
          <a:p>
            <a:r>
              <a:rPr lang="en-US" sz="2000" dirty="0"/>
              <a:t>The Feast Of Dedication (John 10:22-42)</a:t>
            </a:r>
          </a:p>
          <a:p>
            <a:r>
              <a:rPr lang="en-US" sz="2000" dirty="0"/>
              <a:t>July 14, 2021</a:t>
            </a:r>
          </a:p>
        </p:txBody>
      </p:sp>
    </p:spTree>
    <p:extLst>
      <p:ext uri="{BB962C8B-B14F-4D97-AF65-F5344CB8AC3E}">
        <p14:creationId xmlns:p14="http://schemas.microsoft.com/office/powerpoint/2010/main" val="3115327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585417"/>
          </a:xfrm>
        </p:spPr>
        <p:txBody>
          <a:bodyPr>
            <a:spAutoFit/>
          </a:bodyPr>
          <a:lstStyle/>
          <a:p>
            <a:r>
              <a:rPr lang="en-US" dirty="0">
                <a:solidFill>
                  <a:schemeClr val="tx1"/>
                </a:solidFill>
              </a:rPr>
              <a:t>Erroneous Conclusion:</a:t>
            </a:r>
          </a:p>
        </p:txBody>
      </p:sp>
      <p:sp>
        <p:nvSpPr>
          <p:cNvPr id="3" name="Content Placeholder 2"/>
          <p:cNvSpPr>
            <a:spLocks noGrp="1"/>
          </p:cNvSpPr>
          <p:nvPr>
            <p:ph idx="1"/>
          </p:nvPr>
        </p:nvSpPr>
        <p:spPr>
          <a:xfrm>
            <a:off x="622169" y="1578952"/>
            <a:ext cx="8455843" cy="4955203"/>
          </a:xfrm>
        </p:spPr>
        <p:txBody>
          <a:bodyPr wrap="square">
            <a:spAutoFit/>
          </a:bodyPr>
          <a:lstStyle/>
          <a:p>
            <a:pPr>
              <a:lnSpc>
                <a:spcPct val="100000"/>
              </a:lnSpc>
              <a:spcBef>
                <a:spcPts val="0"/>
              </a:spcBef>
              <a:spcAft>
                <a:spcPts val="0"/>
              </a:spcAft>
            </a:pPr>
            <a:r>
              <a:rPr lang="en-US" sz="2400" dirty="0">
                <a:solidFill>
                  <a:schemeClr val="tx1"/>
                </a:solidFill>
              </a:rPr>
              <a:t>“By the decree of God, for the manifestation of his glory, some men and angels are </a:t>
            </a:r>
            <a:r>
              <a:rPr lang="en-US" sz="4000" b="1" dirty="0">
                <a:solidFill>
                  <a:schemeClr val="tx1"/>
                </a:solidFill>
              </a:rPr>
              <a:t>predestinated</a:t>
            </a:r>
            <a:r>
              <a:rPr lang="en-US" sz="2400" dirty="0">
                <a:solidFill>
                  <a:schemeClr val="tx1"/>
                </a:solidFill>
              </a:rPr>
              <a:t> unto everlasting life, and others foreordained to everlasting death” </a:t>
            </a:r>
            <a:r>
              <a:rPr lang="en-US" sz="2000" dirty="0">
                <a:solidFill>
                  <a:schemeClr val="tx1"/>
                </a:solidFill>
              </a:rPr>
              <a:t>(Presbyterian Book Of Confessions, chapter 3:6.016)</a:t>
            </a:r>
          </a:p>
          <a:p>
            <a:pPr>
              <a:lnSpc>
                <a:spcPct val="100000"/>
              </a:lnSpc>
              <a:spcBef>
                <a:spcPts val="0"/>
              </a:spcBef>
              <a:spcAft>
                <a:spcPts val="0"/>
              </a:spcAft>
            </a:pPr>
            <a:r>
              <a:rPr lang="en-US" sz="2400" dirty="0">
                <a:solidFill>
                  <a:schemeClr val="tx1"/>
                </a:solidFill>
              </a:rPr>
              <a:t>“These angels and men, thus </a:t>
            </a:r>
            <a:r>
              <a:rPr lang="en-US" sz="4000" b="1" dirty="0">
                <a:solidFill>
                  <a:schemeClr val="tx1"/>
                </a:solidFill>
              </a:rPr>
              <a:t>predestinated</a:t>
            </a:r>
            <a:r>
              <a:rPr lang="en-US" sz="2400" dirty="0">
                <a:solidFill>
                  <a:schemeClr val="tx1"/>
                </a:solidFill>
              </a:rPr>
              <a:t> and </a:t>
            </a:r>
            <a:r>
              <a:rPr lang="en-US" sz="4000" b="1" dirty="0">
                <a:solidFill>
                  <a:schemeClr val="tx1"/>
                </a:solidFill>
              </a:rPr>
              <a:t>foreordained</a:t>
            </a:r>
            <a:r>
              <a:rPr lang="en-US" sz="2000" dirty="0">
                <a:solidFill>
                  <a:schemeClr val="tx1"/>
                </a:solidFill>
              </a:rPr>
              <a:t> </a:t>
            </a:r>
            <a:r>
              <a:rPr lang="en-US" sz="2400" dirty="0">
                <a:solidFill>
                  <a:schemeClr val="tx1"/>
                </a:solidFill>
              </a:rPr>
              <a:t>are particularly and </a:t>
            </a:r>
            <a:r>
              <a:rPr lang="en-US" sz="3600" b="1" dirty="0">
                <a:solidFill>
                  <a:schemeClr val="tx1"/>
                </a:solidFill>
              </a:rPr>
              <a:t>UNCHANGABLY</a:t>
            </a:r>
            <a:r>
              <a:rPr lang="en-US" sz="2400" dirty="0">
                <a:solidFill>
                  <a:schemeClr val="tx1"/>
                </a:solidFill>
              </a:rPr>
              <a:t> designed; and their number is so certain and definite </a:t>
            </a:r>
            <a:r>
              <a:rPr lang="en-US" sz="2800" b="1" dirty="0">
                <a:solidFill>
                  <a:schemeClr val="tx1"/>
                </a:solidFill>
              </a:rPr>
              <a:t>that it cannot be either increased or diminished</a:t>
            </a:r>
            <a:r>
              <a:rPr lang="en-US" sz="2400" dirty="0">
                <a:solidFill>
                  <a:schemeClr val="tx1"/>
                </a:solidFill>
              </a:rPr>
              <a:t>.”</a:t>
            </a:r>
            <a:br>
              <a:rPr lang="en-US" sz="2400" dirty="0">
                <a:solidFill>
                  <a:schemeClr val="tx1"/>
                </a:solidFill>
              </a:rPr>
            </a:br>
            <a:r>
              <a:rPr lang="en-US" sz="2000" dirty="0">
                <a:solidFill>
                  <a:schemeClr val="tx1"/>
                </a:solidFill>
              </a:rPr>
              <a:t>(Presbyterian Book Of Confessions, chapter 3:6.017)</a:t>
            </a:r>
            <a:endParaRPr lang="en-US" sz="1600" dirty="0">
              <a:solidFill>
                <a:schemeClr val="tx1"/>
              </a:solidFill>
            </a:endParaRPr>
          </a:p>
        </p:txBody>
      </p:sp>
    </p:spTree>
    <p:extLst>
      <p:ext uri="{BB962C8B-B14F-4D97-AF65-F5344CB8AC3E}">
        <p14:creationId xmlns:p14="http://schemas.microsoft.com/office/powerpoint/2010/main" val="2987002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400056"/>
            <a:ext cx="7200900" cy="968855"/>
          </a:xfrm>
        </p:spPr>
        <p:txBody>
          <a:bodyPr>
            <a:spAutoFit/>
          </a:bodyPr>
          <a:lstStyle/>
          <a:p>
            <a:r>
              <a:rPr lang="en-US" sz="3200" dirty="0">
                <a:solidFill>
                  <a:schemeClr val="tx1"/>
                </a:solidFill>
              </a:rPr>
              <a:t>If That Be True, It Would Be Impossible For Man To Err.</a:t>
            </a:r>
          </a:p>
        </p:txBody>
      </p:sp>
      <p:sp>
        <p:nvSpPr>
          <p:cNvPr id="3" name="Content Placeholder 2"/>
          <p:cNvSpPr>
            <a:spLocks noGrp="1"/>
          </p:cNvSpPr>
          <p:nvPr>
            <p:ph idx="1"/>
          </p:nvPr>
        </p:nvSpPr>
        <p:spPr>
          <a:xfrm>
            <a:off x="1028700" y="1578947"/>
            <a:ext cx="7200900" cy="4399281"/>
          </a:xfrm>
        </p:spPr>
        <p:txBody>
          <a:bodyPr>
            <a:spAutoFit/>
          </a:bodyPr>
          <a:lstStyle/>
          <a:p>
            <a:r>
              <a:rPr lang="en-US" sz="2800" dirty="0">
                <a:solidFill>
                  <a:schemeClr val="tx1"/>
                </a:solidFill>
              </a:rPr>
              <a:t>How could God give blessings if He had unchangeably decreed death? Jonah 3:4, 10; 2 Kings 20:1, 5-6</a:t>
            </a:r>
          </a:p>
          <a:p>
            <a:r>
              <a:rPr lang="en-US" sz="2800" dirty="0">
                <a:solidFill>
                  <a:schemeClr val="tx1"/>
                </a:solidFill>
              </a:rPr>
              <a:t>How could God bless or curse a nation if it is unchangeably decreed? Jeremiah 18:7-10; </a:t>
            </a:r>
            <a:r>
              <a:rPr lang="de-DE" sz="2800" dirty="0">
                <a:solidFill>
                  <a:schemeClr val="tx1"/>
                </a:solidFill>
              </a:rPr>
              <a:t>Deuteronomy 28; Joshua 24; 23:16ff</a:t>
            </a:r>
          </a:p>
          <a:p>
            <a:r>
              <a:rPr lang="en-US" sz="2800" dirty="0">
                <a:solidFill>
                  <a:schemeClr val="tx1"/>
                </a:solidFill>
              </a:rPr>
              <a:t>How could God destroy the world if man’s destiny was unchangeably decreed? Why did God </a:t>
            </a:r>
            <a:r>
              <a:rPr lang="en-US" sz="2800" i="1" dirty="0">
                <a:solidFill>
                  <a:schemeClr val="tx1"/>
                </a:solidFill>
              </a:rPr>
              <a:t>“grieve” </a:t>
            </a:r>
            <a:r>
              <a:rPr lang="en-US" sz="2800" dirty="0">
                <a:solidFill>
                  <a:schemeClr val="tx1"/>
                </a:solidFill>
              </a:rPr>
              <a:t>over their wickedness? Genesis 6:6</a:t>
            </a:r>
          </a:p>
        </p:txBody>
      </p:sp>
    </p:spTree>
    <p:extLst>
      <p:ext uri="{BB962C8B-B14F-4D97-AF65-F5344CB8AC3E}">
        <p14:creationId xmlns:p14="http://schemas.microsoft.com/office/powerpoint/2010/main" val="1909852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612742" y="1523464"/>
            <a:ext cx="8465269" cy="5262979"/>
          </a:xfrm>
        </p:spPr>
        <p:txBody>
          <a:bodyPr wrap="square">
            <a:spAutoFit/>
          </a:bodyPr>
          <a:lstStyle/>
          <a:p>
            <a:pPr marL="0" indent="0">
              <a:lnSpc>
                <a:spcPct val="100000"/>
              </a:lnSpc>
              <a:spcBef>
                <a:spcPts val="0"/>
              </a:spcBef>
              <a:spcAft>
                <a:spcPts val="0"/>
              </a:spcAft>
              <a:buNone/>
            </a:pPr>
            <a:r>
              <a:rPr lang="en-US" sz="2100" b="1" dirty="0">
                <a:solidFill>
                  <a:schemeClr val="tx1"/>
                </a:solidFill>
              </a:rPr>
              <a:t>10:22-26 – The feast of the dedication. The Feast of Dedication, today Hanukkah, once also called</a:t>
            </a:r>
            <a:r>
              <a:rPr lang="en-US" sz="2100" dirty="0">
                <a:solidFill>
                  <a:schemeClr val="tx1"/>
                </a:solidFill>
              </a:rPr>
              <a:t> “</a:t>
            </a:r>
            <a:r>
              <a:rPr lang="en-US" sz="2100" b="1" dirty="0">
                <a:solidFill>
                  <a:schemeClr val="tx1"/>
                </a:solidFill>
              </a:rPr>
              <a:t>Feast of the Maccabees</a:t>
            </a:r>
            <a:r>
              <a:rPr lang="en-US" sz="2100" dirty="0">
                <a:solidFill>
                  <a:schemeClr val="tx1"/>
                </a:solidFill>
              </a:rPr>
              <a:t>,” “</a:t>
            </a:r>
            <a:r>
              <a:rPr lang="en-US" sz="2100" b="1" dirty="0">
                <a:solidFill>
                  <a:schemeClr val="tx1"/>
                </a:solidFill>
              </a:rPr>
              <a:t>Festival of Lights</a:t>
            </a:r>
            <a:r>
              <a:rPr lang="en-US" sz="2100" dirty="0">
                <a:solidFill>
                  <a:schemeClr val="tx1"/>
                </a:solidFill>
              </a:rPr>
              <a:t>.”</a:t>
            </a:r>
          </a:p>
          <a:p>
            <a:pPr>
              <a:lnSpc>
                <a:spcPct val="100000"/>
              </a:lnSpc>
              <a:spcBef>
                <a:spcPts val="0"/>
              </a:spcBef>
              <a:spcAft>
                <a:spcPts val="0"/>
              </a:spcAft>
            </a:pPr>
            <a:r>
              <a:rPr lang="en-US" sz="2100" dirty="0">
                <a:solidFill>
                  <a:schemeClr val="tx1"/>
                </a:solidFill>
              </a:rPr>
              <a:t>In John 7 we read of the feast of Tabernacles.</a:t>
            </a:r>
          </a:p>
          <a:p>
            <a:pPr lvl="1">
              <a:lnSpc>
                <a:spcPct val="100000"/>
              </a:lnSpc>
              <a:spcBef>
                <a:spcPts val="0"/>
              </a:spcBef>
              <a:spcAft>
                <a:spcPts val="0"/>
              </a:spcAft>
            </a:pPr>
            <a:r>
              <a:rPr lang="en-US" sz="2100" dirty="0">
                <a:solidFill>
                  <a:schemeClr val="tx1"/>
                </a:solidFill>
              </a:rPr>
              <a:t>We noted that the feast of Tabernacles was six months before the death of Jesus. Jesus’ death occurred at the end of the Passover.</a:t>
            </a:r>
          </a:p>
          <a:p>
            <a:pPr lvl="1">
              <a:lnSpc>
                <a:spcPct val="100000"/>
              </a:lnSpc>
              <a:spcBef>
                <a:spcPts val="0"/>
              </a:spcBef>
              <a:spcAft>
                <a:spcPts val="0"/>
              </a:spcAft>
            </a:pPr>
            <a:r>
              <a:rPr lang="en-US" sz="2100" dirty="0">
                <a:solidFill>
                  <a:schemeClr val="tx1"/>
                </a:solidFill>
              </a:rPr>
              <a:t>The feast of dedication occurred a little over two months from the feast of Tabernacles (Booths).</a:t>
            </a:r>
          </a:p>
          <a:p>
            <a:pPr lvl="1">
              <a:lnSpc>
                <a:spcPct val="100000"/>
              </a:lnSpc>
              <a:spcBef>
                <a:spcPts val="0"/>
              </a:spcBef>
              <a:spcAft>
                <a:spcPts val="0"/>
              </a:spcAft>
            </a:pPr>
            <a:r>
              <a:rPr lang="en-US" sz="2100" dirty="0">
                <a:solidFill>
                  <a:schemeClr val="tx1"/>
                </a:solidFill>
              </a:rPr>
              <a:t>That would make this text about three and a half months before Jesus’ death.</a:t>
            </a:r>
          </a:p>
          <a:p>
            <a:pPr lvl="1">
              <a:lnSpc>
                <a:spcPct val="100000"/>
              </a:lnSpc>
              <a:spcBef>
                <a:spcPts val="0"/>
              </a:spcBef>
              <a:spcAft>
                <a:spcPts val="0"/>
              </a:spcAft>
            </a:pPr>
            <a:r>
              <a:rPr lang="en-US" sz="2100" dirty="0">
                <a:solidFill>
                  <a:schemeClr val="tx1"/>
                </a:solidFill>
              </a:rPr>
              <a:t>The feast of dedication was a commemoration of the purification and rededication of the temple after the Syrians, under Antiochus Epiphanes, had desecrated in 168 BC. He had offered swine upon the altar. This feast (originated in 165 BC by Judas Maccabaeus) was a very patriotic week for the Jews.</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lang="en-US" dirty="0">
                <a:solidFill>
                  <a:schemeClr val="tx1"/>
                </a:solidFill>
                <a:latin typeface="Impact"/>
              </a:rPr>
              <a:t>The Feast Of Dedication (John 10:22-42)</a:t>
            </a:r>
          </a:p>
        </p:txBody>
      </p:sp>
    </p:spTree>
    <p:extLst>
      <p:ext uri="{BB962C8B-B14F-4D97-AF65-F5344CB8AC3E}">
        <p14:creationId xmlns:p14="http://schemas.microsoft.com/office/powerpoint/2010/main" val="275406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901" y="1589453"/>
            <a:ext cx="8210551" cy="4122475"/>
          </a:xfrm>
        </p:spPr>
        <p:txBody>
          <a:bodyPr>
            <a:spAutoFit/>
          </a:bodyPr>
          <a:lstStyle/>
          <a:p>
            <a:pPr marL="0" indent="0">
              <a:buNone/>
            </a:pPr>
            <a:r>
              <a:rPr lang="en-US" sz="2800" dirty="0">
                <a:solidFill>
                  <a:schemeClr val="tx1"/>
                </a:solidFill>
              </a:rPr>
              <a:t>John 10:24, </a:t>
            </a:r>
            <a:r>
              <a:rPr lang="en-US" sz="2800" i="1" dirty="0">
                <a:solidFill>
                  <a:schemeClr val="tx1"/>
                </a:solidFill>
              </a:rPr>
              <a:t>“If thou art the Christ, tell us plainly.”</a:t>
            </a:r>
          </a:p>
          <a:p>
            <a:r>
              <a:rPr lang="en-US" sz="2800" dirty="0">
                <a:solidFill>
                  <a:schemeClr val="tx1"/>
                </a:solidFill>
              </a:rPr>
              <a:t>Perhaps this sounds sincere, but the Jewish leaders are chiding Jesus attempting to provoke him into a statement they can use to stir up the people during this highly patriotic time.</a:t>
            </a:r>
          </a:p>
          <a:p>
            <a:pPr marL="0" indent="0">
              <a:buNone/>
            </a:pPr>
            <a:r>
              <a:rPr lang="en-US" sz="2800" i="1" dirty="0">
                <a:solidFill>
                  <a:schemeClr val="tx1"/>
                </a:solidFill>
              </a:rPr>
              <a:t>“I told you …”</a:t>
            </a:r>
            <a:r>
              <a:rPr lang="en-US" sz="2800" dirty="0">
                <a:solidFill>
                  <a:schemeClr val="tx1"/>
                </a:solidFill>
              </a:rPr>
              <a:t> (cf. John 9:26-27)</a:t>
            </a:r>
          </a:p>
          <a:p>
            <a:r>
              <a:rPr lang="en-US" sz="2800" dirty="0">
                <a:solidFill>
                  <a:schemeClr val="tx1"/>
                </a:solidFill>
              </a:rPr>
              <a:t>The Jewish leaders were not sincere. No amount of evidence is going to convince them that Jesus is the Christ.</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lang="en-US" dirty="0">
                <a:solidFill>
                  <a:schemeClr val="tx1"/>
                </a:solidFill>
                <a:latin typeface="Impact"/>
              </a:rPr>
              <a:t>The Feast Of Dedication (John 10:22-42)</a:t>
            </a:r>
          </a:p>
        </p:txBody>
      </p:sp>
    </p:spTree>
    <p:extLst>
      <p:ext uri="{BB962C8B-B14F-4D97-AF65-F5344CB8AC3E}">
        <p14:creationId xmlns:p14="http://schemas.microsoft.com/office/powerpoint/2010/main" val="331178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612742" y="1438621"/>
            <a:ext cx="8455843" cy="5386090"/>
          </a:xfrm>
        </p:spPr>
        <p:txBody>
          <a:bodyPr wrap="square">
            <a:spAutoFit/>
          </a:bodyPr>
          <a:lstStyle/>
          <a:p>
            <a:pPr marL="0" indent="0">
              <a:lnSpc>
                <a:spcPct val="100000"/>
              </a:lnSpc>
              <a:spcBef>
                <a:spcPts val="0"/>
              </a:spcBef>
              <a:spcAft>
                <a:spcPts val="0"/>
              </a:spcAft>
              <a:buNone/>
            </a:pPr>
            <a:r>
              <a:rPr lang="en-US" sz="2400" dirty="0">
                <a:solidFill>
                  <a:schemeClr val="tx1"/>
                </a:solidFill>
              </a:rPr>
              <a:t>John 10:25, </a:t>
            </a:r>
            <a:r>
              <a:rPr lang="en-US" sz="2400" i="1" dirty="0">
                <a:solidFill>
                  <a:schemeClr val="tx1"/>
                </a:solidFill>
              </a:rPr>
              <a:t>“Jesus answered them, I told you, and </a:t>
            </a:r>
            <a:r>
              <a:rPr lang="en-US" sz="2800" b="1" i="1" dirty="0">
                <a:solidFill>
                  <a:schemeClr val="tx1"/>
                </a:solidFill>
              </a:rPr>
              <a:t>ye believe not</a:t>
            </a:r>
            <a:r>
              <a:rPr lang="en-US" sz="2400" i="1" dirty="0">
                <a:solidFill>
                  <a:schemeClr val="tx1"/>
                </a:solidFill>
              </a:rPr>
              <a:t>: the works that I do in my Father's name, these bear witness of me.”</a:t>
            </a:r>
          </a:p>
          <a:p>
            <a:pPr>
              <a:lnSpc>
                <a:spcPct val="100000"/>
              </a:lnSpc>
              <a:spcBef>
                <a:spcPts val="0"/>
              </a:spcBef>
              <a:spcAft>
                <a:spcPts val="0"/>
              </a:spcAft>
            </a:pPr>
            <a:r>
              <a:rPr lang="en-US" sz="2400" dirty="0">
                <a:solidFill>
                  <a:schemeClr val="tx1"/>
                </a:solidFill>
              </a:rPr>
              <a:t>Their own stubborn wills kept them from believing. (John 7:17; John 5:39-40)</a:t>
            </a:r>
          </a:p>
          <a:p>
            <a:pPr>
              <a:lnSpc>
                <a:spcPct val="100000"/>
              </a:lnSpc>
              <a:spcBef>
                <a:spcPts val="0"/>
              </a:spcBef>
              <a:spcAft>
                <a:spcPts val="0"/>
              </a:spcAft>
            </a:pPr>
            <a:r>
              <a:rPr lang="en-US" sz="2400" dirty="0">
                <a:solidFill>
                  <a:schemeClr val="tx1"/>
                </a:solidFill>
              </a:rPr>
              <a:t>Jesus had told them who he was many times, but they continually rejected him as the Christ. </a:t>
            </a:r>
          </a:p>
          <a:p>
            <a:pPr lvl="1">
              <a:lnSpc>
                <a:spcPct val="100000"/>
              </a:lnSpc>
              <a:spcBef>
                <a:spcPts val="0"/>
              </a:spcBef>
              <a:spcAft>
                <a:spcPts val="0"/>
              </a:spcAft>
            </a:pPr>
            <a:r>
              <a:rPr lang="en-US" sz="2400" dirty="0">
                <a:solidFill>
                  <a:schemeClr val="tx1"/>
                </a:solidFill>
              </a:rPr>
              <a:t>They rejected not only his words, but </a:t>
            </a:r>
            <a:r>
              <a:rPr lang="en-US" sz="2400" u="sng" dirty="0">
                <a:solidFill>
                  <a:schemeClr val="tx1"/>
                </a:solidFill>
              </a:rPr>
              <a:t>also his works</a:t>
            </a:r>
            <a:r>
              <a:rPr lang="en-US" sz="2400" dirty="0">
                <a:solidFill>
                  <a:schemeClr val="tx1"/>
                </a:solidFill>
              </a:rPr>
              <a:t> which bore witness of Him.</a:t>
            </a:r>
            <a:r>
              <a:rPr lang="en-US" sz="2400" i="0" dirty="0">
                <a:solidFill>
                  <a:schemeClr val="tx1"/>
                </a:solidFill>
              </a:rPr>
              <a:t> (cf. Matthew 13:13-15)</a:t>
            </a:r>
          </a:p>
          <a:p>
            <a:pPr>
              <a:lnSpc>
                <a:spcPct val="100000"/>
              </a:lnSpc>
              <a:spcBef>
                <a:spcPts val="0"/>
              </a:spcBef>
              <a:spcAft>
                <a:spcPts val="0"/>
              </a:spcAft>
            </a:pPr>
            <a:r>
              <a:rPr lang="en-US" sz="2400" dirty="0">
                <a:solidFill>
                  <a:schemeClr val="tx1"/>
                </a:solidFill>
              </a:rPr>
              <a:t>They were free moral agents.</a:t>
            </a:r>
          </a:p>
          <a:p>
            <a:pPr lvl="1">
              <a:lnSpc>
                <a:spcPct val="100000"/>
              </a:lnSpc>
              <a:spcBef>
                <a:spcPts val="0"/>
              </a:spcBef>
              <a:spcAft>
                <a:spcPts val="0"/>
              </a:spcAft>
            </a:pPr>
            <a:r>
              <a:rPr lang="en-US" sz="2400" dirty="0">
                <a:solidFill>
                  <a:schemeClr val="tx1"/>
                </a:solidFill>
              </a:rPr>
              <a:t>They had the ability to choose.</a:t>
            </a:r>
            <a:r>
              <a:rPr lang="en-US" sz="2400" i="0" dirty="0">
                <a:solidFill>
                  <a:schemeClr val="tx1"/>
                </a:solidFill>
              </a:rPr>
              <a:t> (cf. Revelation 22:17; </a:t>
            </a:r>
            <a:br>
              <a:rPr lang="en-US" sz="2400" i="0" dirty="0">
                <a:solidFill>
                  <a:schemeClr val="tx1"/>
                </a:solidFill>
              </a:rPr>
            </a:br>
            <a:r>
              <a:rPr lang="en-US" sz="2400" i="0" dirty="0">
                <a:solidFill>
                  <a:schemeClr val="tx1"/>
                </a:solidFill>
              </a:rPr>
              <a:t>1 Timothy 2:4,6; 2 Peter 3:9; Romans 2:11; etc.) </a:t>
            </a:r>
            <a:r>
              <a:rPr lang="en-US" sz="2400" dirty="0">
                <a:solidFill>
                  <a:schemeClr val="tx1"/>
                </a:solidFill>
              </a:rPr>
              <a:t>Discuss the Calvinistic doctrine of predestination. God does not force truth upon any man.</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lang="en-US" dirty="0">
                <a:solidFill>
                  <a:schemeClr val="tx1"/>
                </a:solidFill>
                <a:latin typeface="Impact"/>
              </a:rPr>
              <a:t>The Feast Of Dedication (John 10:22-42)</a:t>
            </a:r>
          </a:p>
        </p:txBody>
      </p:sp>
    </p:spTree>
    <p:extLst>
      <p:ext uri="{BB962C8B-B14F-4D97-AF65-F5344CB8AC3E}">
        <p14:creationId xmlns:p14="http://schemas.microsoft.com/office/powerpoint/2010/main" val="159935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901" y="1589453"/>
            <a:ext cx="8210551" cy="3704860"/>
          </a:xfrm>
        </p:spPr>
        <p:txBody>
          <a:bodyPr>
            <a:spAutoFit/>
          </a:bodyPr>
          <a:lstStyle/>
          <a:p>
            <a:pPr marL="0" indent="0">
              <a:buNone/>
            </a:pPr>
            <a:r>
              <a:rPr lang="en-US" sz="2800" dirty="0">
                <a:solidFill>
                  <a:schemeClr val="tx1"/>
                </a:solidFill>
              </a:rPr>
              <a:t>John 10:26-27, </a:t>
            </a:r>
            <a:r>
              <a:rPr lang="en-US" sz="2800" i="1" dirty="0">
                <a:solidFill>
                  <a:schemeClr val="tx1"/>
                </a:solidFill>
              </a:rPr>
              <a:t>“But ye believe not, because </a:t>
            </a:r>
            <a:r>
              <a:rPr lang="en-US" sz="3200" b="1" i="1" dirty="0">
                <a:solidFill>
                  <a:schemeClr val="tx1"/>
                </a:solidFill>
              </a:rPr>
              <a:t>ye are not of my sheep</a:t>
            </a:r>
            <a:r>
              <a:rPr lang="en-US" sz="2800" i="1" dirty="0">
                <a:solidFill>
                  <a:schemeClr val="tx1"/>
                </a:solidFill>
              </a:rPr>
              <a:t>. My sheep hear my voice, and I know them, and they follow me”</a:t>
            </a:r>
            <a:br>
              <a:rPr lang="en-US" sz="2800" i="1" dirty="0">
                <a:solidFill>
                  <a:schemeClr val="tx1"/>
                </a:solidFill>
              </a:rPr>
            </a:br>
            <a:r>
              <a:rPr lang="en-US" sz="2800" dirty="0">
                <a:solidFill>
                  <a:schemeClr val="tx1"/>
                </a:solidFill>
              </a:rPr>
              <a:t>(cf. John 10:1-6)</a:t>
            </a:r>
          </a:p>
          <a:p>
            <a:r>
              <a:rPr lang="en-US" sz="2800" dirty="0">
                <a:solidFill>
                  <a:schemeClr val="tx1"/>
                </a:solidFill>
              </a:rPr>
              <a:t>As they rejected the voice of the good shepherd, they evidenced that they were not His sheep.</a:t>
            </a:r>
          </a:p>
          <a:p>
            <a:r>
              <a:rPr lang="en-US" sz="2800" dirty="0">
                <a:solidFill>
                  <a:schemeClr val="tx1"/>
                </a:solidFill>
              </a:rPr>
              <a:t>Some have their mind made up and will not accept any other evidence.</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lang="en-US" dirty="0">
                <a:solidFill>
                  <a:schemeClr val="tx1"/>
                </a:solidFill>
                <a:latin typeface="Impact"/>
              </a:rPr>
              <a:t>The Feast Of Dedication (John 10:22-42)</a:t>
            </a:r>
          </a:p>
        </p:txBody>
      </p:sp>
    </p:spTree>
    <p:extLst>
      <p:ext uri="{BB962C8B-B14F-4D97-AF65-F5344CB8AC3E}">
        <p14:creationId xmlns:p14="http://schemas.microsoft.com/office/powerpoint/2010/main" val="3386155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901" y="1589453"/>
            <a:ext cx="8210551" cy="3125984"/>
          </a:xfrm>
        </p:spPr>
        <p:txBody>
          <a:bodyPr>
            <a:spAutoFit/>
          </a:bodyPr>
          <a:lstStyle/>
          <a:p>
            <a:pPr marL="0" indent="0">
              <a:buNone/>
            </a:pPr>
            <a:r>
              <a:rPr lang="en-US" sz="2400" b="1" dirty="0">
                <a:solidFill>
                  <a:schemeClr val="tx1"/>
                </a:solidFill>
              </a:rPr>
              <a:t>John 10:27-29 – </a:t>
            </a:r>
            <a:r>
              <a:rPr lang="en-US" sz="2400" dirty="0">
                <a:solidFill>
                  <a:schemeClr val="tx1"/>
                </a:solidFill>
              </a:rPr>
              <a:t>Since sheep will follow only the voice of their shepherd (verse 4) sheep of the Lord will demand only the Lord's voice and no other. We must demand a </a:t>
            </a:r>
            <a:r>
              <a:rPr lang="en-US" sz="2400" i="1" dirty="0">
                <a:solidFill>
                  <a:schemeClr val="tx1"/>
                </a:solidFill>
              </a:rPr>
              <a:t>“thus saith the Lord.”</a:t>
            </a:r>
          </a:p>
          <a:p>
            <a:r>
              <a:rPr lang="en-US" sz="2400" i="1" dirty="0">
                <a:solidFill>
                  <a:schemeClr val="tx1"/>
                </a:solidFill>
              </a:rPr>
              <a:t>“No one shall pluck them out of my hand.” </a:t>
            </a:r>
            <a:r>
              <a:rPr lang="en-US" sz="2400" dirty="0">
                <a:solidFill>
                  <a:schemeClr val="tx1"/>
                </a:solidFill>
              </a:rPr>
              <a:t>There is security in following the good shepherd’s voice.</a:t>
            </a:r>
          </a:p>
          <a:p>
            <a:r>
              <a:rPr lang="en-US" sz="2400" dirty="0">
                <a:solidFill>
                  <a:schemeClr val="tx1"/>
                </a:solidFill>
              </a:rPr>
              <a:t>The promise of security for the believer is conditioned upon hearing and following the Lord.</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lang="en-US" dirty="0">
                <a:solidFill>
                  <a:schemeClr val="tx1"/>
                </a:solidFill>
                <a:latin typeface="Impact"/>
              </a:rPr>
              <a:t>The Feast Of Dedication (John 10:22-42)</a:t>
            </a:r>
          </a:p>
        </p:txBody>
      </p:sp>
    </p:spTree>
    <p:extLst>
      <p:ext uri="{BB962C8B-B14F-4D97-AF65-F5344CB8AC3E}">
        <p14:creationId xmlns:p14="http://schemas.microsoft.com/office/powerpoint/2010/main" val="2385893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9" y="1516449"/>
            <a:ext cx="8524875" cy="5313273"/>
          </a:xfrm>
        </p:spPr>
        <p:txBody>
          <a:bodyPr>
            <a:spAutoFit/>
          </a:bodyPr>
          <a:lstStyle/>
          <a:p>
            <a:pPr marL="0" indent="0">
              <a:buNone/>
            </a:pPr>
            <a:r>
              <a:rPr lang="en-US" sz="2400" dirty="0">
                <a:solidFill>
                  <a:schemeClr val="tx1"/>
                </a:solidFill>
              </a:rPr>
              <a:t>John 10:26-29, </a:t>
            </a:r>
            <a:r>
              <a:rPr lang="en-US" sz="2400" i="1" dirty="0">
                <a:solidFill>
                  <a:schemeClr val="tx1"/>
                </a:solidFill>
              </a:rPr>
              <a:t>“But ye believe not, because ye are not of my sheep.”</a:t>
            </a:r>
          </a:p>
          <a:p>
            <a:pPr marL="0" indent="0">
              <a:buNone/>
            </a:pPr>
            <a:r>
              <a:rPr lang="en-US" sz="2400" i="1" dirty="0">
                <a:solidFill>
                  <a:schemeClr val="tx1"/>
                </a:solidFill>
              </a:rPr>
              <a:t> “My sheep </a:t>
            </a:r>
            <a:r>
              <a:rPr lang="en-US" sz="3200" b="1" i="1" u="sng" dirty="0">
                <a:solidFill>
                  <a:schemeClr val="tx1"/>
                </a:solidFill>
              </a:rPr>
              <a:t>hear my voice</a:t>
            </a:r>
            <a:r>
              <a:rPr lang="en-US" sz="2400" i="1" dirty="0">
                <a:solidFill>
                  <a:schemeClr val="tx1"/>
                </a:solidFill>
              </a:rPr>
              <a:t>, and I know </a:t>
            </a:r>
            <a:r>
              <a:rPr lang="en-US" sz="2800" b="1" i="1" dirty="0">
                <a:solidFill>
                  <a:schemeClr val="tx1"/>
                </a:solidFill>
              </a:rPr>
              <a:t>them</a:t>
            </a:r>
            <a:r>
              <a:rPr lang="en-US" sz="2400" i="1" dirty="0">
                <a:solidFill>
                  <a:schemeClr val="tx1"/>
                </a:solidFill>
              </a:rPr>
              <a:t>, and </a:t>
            </a:r>
            <a:r>
              <a:rPr lang="en-US" sz="2800" b="1" i="1" dirty="0">
                <a:solidFill>
                  <a:schemeClr val="tx1"/>
                </a:solidFill>
              </a:rPr>
              <a:t>they </a:t>
            </a:r>
            <a:r>
              <a:rPr lang="en-US" sz="2400" i="1" dirty="0">
                <a:solidFill>
                  <a:schemeClr val="tx1"/>
                </a:solidFill>
              </a:rPr>
              <a:t>follow me:</a:t>
            </a:r>
          </a:p>
          <a:p>
            <a:pPr marL="0" indent="0">
              <a:buNone/>
            </a:pPr>
            <a:endParaRPr lang="en-US" sz="2400" i="1" dirty="0">
              <a:solidFill>
                <a:schemeClr val="tx1"/>
              </a:solidFill>
            </a:endParaRPr>
          </a:p>
          <a:p>
            <a:pPr marL="0" indent="0">
              <a:buNone/>
            </a:pPr>
            <a:r>
              <a:rPr lang="en-US" sz="2400" i="1" dirty="0">
                <a:solidFill>
                  <a:schemeClr val="tx1"/>
                </a:solidFill>
              </a:rPr>
              <a:t>and I give unto</a:t>
            </a:r>
            <a:r>
              <a:rPr lang="en-US" sz="3200" b="1" i="1" dirty="0">
                <a:solidFill>
                  <a:schemeClr val="tx1"/>
                </a:solidFill>
              </a:rPr>
              <a:t> them </a:t>
            </a:r>
            <a:r>
              <a:rPr lang="en-US" sz="2400" i="1" dirty="0">
                <a:solidFill>
                  <a:schemeClr val="tx1"/>
                </a:solidFill>
              </a:rPr>
              <a:t>eternal life; and</a:t>
            </a:r>
            <a:r>
              <a:rPr lang="en-US" sz="3200" b="1" i="1" dirty="0">
                <a:solidFill>
                  <a:schemeClr val="tx1"/>
                </a:solidFill>
              </a:rPr>
              <a:t> they </a:t>
            </a:r>
            <a:r>
              <a:rPr lang="en-US" sz="2400" i="1" dirty="0">
                <a:solidFill>
                  <a:schemeClr val="tx1"/>
                </a:solidFill>
              </a:rPr>
              <a:t>shall </a:t>
            </a:r>
            <a:r>
              <a:rPr lang="en-US" sz="2400" b="1" i="1" u="sng" dirty="0">
                <a:solidFill>
                  <a:schemeClr val="tx1"/>
                </a:solidFill>
              </a:rPr>
              <a:t>never perish</a:t>
            </a:r>
            <a:r>
              <a:rPr lang="en-US" sz="2400" b="1" i="1" dirty="0">
                <a:solidFill>
                  <a:schemeClr val="tx1"/>
                </a:solidFill>
              </a:rPr>
              <a:t>, and no one shall snatch </a:t>
            </a:r>
            <a:r>
              <a:rPr lang="en-US" sz="3200" b="1" i="1" dirty="0">
                <a:solidFill>
                  <a:schemeClr val="tx1"/>
                </a:solidFill>
              </a:rPr>
              <a:t>them</a:t>
            </a:r>
            <a:r>
              <a:rPr lang="en-US" sz="2400" b="1" i="1" dirty="0">
                <a:solidFill>
                  <a:schemeClr val="tx1"/>
                </a:solidFill>
              </a:rPr>
              <a:t> out of my hand</a:t>
            </a:r>
            <a:r>
              <a:rPr lang="en-US" sz="2000" i="1" dirty="0">
                <a:solidFill>
                  <a:schemeClr val="tx1"/>
                </a:solidFill>
              </a:rPr>
              <a:t>.</a:t>
            </a:r>
            <a:endParaRPr lang="en-US" sz="2400" i="1" dirty="0">
              <a:solidFill>
                <a:schemeClr val="tx1"/>
              </a:solidFill>
            </a:endParaRPr>
          </a:p>
          <a:p>
            <a:pPr marL="0" indent="0">
              <a:buNone/>
            </a:pPr>
            <a:endParaRPr lang="en-US" sz="2400" i="1" dirty="0">
              <a:solidFill>
                <a:schemeClr val="tx1"/>
              </a:solidFill>
            </a:endParaRPr>
          </a:p>
          <a:p>
            <a:pPr marL="0" indent="0">
              <a:buNone/>
            </a:pPr>
            <a:r>
              <a:rPr lang="en-US" sz="2400" i="1" dirty="0">
                <a:solidFill>
                  <a:schemeClr val="tx1"/>
                </a:solidFill>
              </a:rPr>
              <a:t>My Father, who hath given </a:t>
            </a:r>
            <a:r>
              <a:rPr lang="en-US" sz="3200" b="1" i="1" dirty="0">
                <a:solidFill>
                  <a:schemeClr val="tx1"/>
                </a:solidFill>
              </a:rPr>
              <a:t>(them) </a:t>
            </a:r>
            <a:r>
              <a:rPr lang="en-US" sz="2400" i="1" dirty="0">
                <a:solidFill>
                  <a:schemeClr val="tx1"/>
                </a:solidFill>
              </a:rPr>
              <a:t>unto me, is greater than all; and no one is able to snatch </a:t>
            </a:r>
            <a:r>
              <a:rPr lang="en-US" sz="3200" b="1" i="1" dirty="0">
                <a:solidFill>
                  <a:schemeClr val="tx1"/>
                </a:solidFill>
              </a:rPr>
              <a:t>(them) </a:t>
            </a:r>
            <a:r>
              <a:rPr lang="en-US" sz="2400" i="1" dirty="0">
                <a:solidFill>
                  <a:schemeClr val="tx1"/>
                </a:solidFill>
              </a:rPr>
              <a:t>out of the Father's hand.”</a:t>
            </a:r>
            <a:endParaRPr lang="en-US" sz="2400" b="1" i="1" dirty="0">
              <a:solidFill>
                <a:schemeClr val="tx1"/>
              </a:solidFill>
            </a:endParaRP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296185"/>
            <a:ext cx="7200900" cy="1081548"/>
          </a:xfrm>
        </p:spPr>
        <p:txBody>
          <a:bodyPr>
            <a:spAutoFit/>
          </a:bodyPr>
          <a:lstStyle/>
          <a:p>
            <a:r>
              <a:rPr lang="en-US" dirty="0">
                <a:solidFill>
                  <a:schemeClr val="tx1"/>
                </a:solidFill>
              </a:rPr>
              <a:t>THE JEWS SEEK TO STONE JESUS AT THE FEAST OF DEDICATION. John 10:19-42</a:t>
            </a:r>
          </a:p>
        </p:txBody>
      </p:sp>
      <p:cxnSp>
        <p:nvCxnSpPr>
          <p:cNvPr id="5" name="Straight Arrow Connector 4">
            <a:extLst>
              <a:ext uri="{FF2B5EF4-FFF2-40B4-BE49-F238E27FC236}">
                <a16:creationId xmlns:a16="http://schemas.microsoft.com/office/drawing/2014/main" id="{B6002359-99A4-45B0-A327-57812829D4DA}"/>
              </a:ext>
            </a:extLst>
          </p:cNvPr>
          <p:cNvCxnSpPr>
            <a:cxnSpLocks/>
          </p:cNvCxnSpPr>
          <p:nvPr/>
        </p:nvCxnSpPr>
        <p:spPr>
          <a:xfrm>
            <a:off x="4000500" y="2838454"/>
            <a:ext cx="2133600" cy="115252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EB682DF7-A58F-4A2C-83E1-0CF31429B5DD}"/>
              </a:ext>
            </a:extLst>
          </p:cNvPr>
          <p:cNvCxnSpPr>
            <a:cxnSpLocks/>
          </p:cNvCxnSpPr>
          <p:nvPr/>
        </p:nvCxnSpPr>
        <p:spPr>
          <a:xfrm>
            <a:off x="4038600" y="2838454"/>
            <a:ext cx="1376362" cy="1665199"/>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C9CB75B0-C3B9-4E25-8028-E8BB37D7F777}"/>
              </a:ext>
            </a:extLst>
          </p:cNvPr>
          <p:cNvCxnSpPr>
            <a:cxnSpLocks/>
          </p:cNvCxnSpPr>
          <p:nvPr/>
        </p:nvCxnSpPr>
        <p:spPr>
          <a:xfrm>
            <a:off x="4038604" y="2838450"/>
            <a:ext cx="1666875" cy="3105150"/>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63579284-80BB-4216-A11C-AB71A28F58A2}"/>
              </a:ext>
            </a:extLst>
          </p:cNvPr>
          <p:cNvCxnSpPr>
            <a:cxnSpLocks/>
          </p:cNvCxnSpPr>
          <p:nvPr/>
        </p:nvCxnSpPr>
        <p:spPr>
          <a:xfrm>
            <a:off x="4038600" y="2838454"/>
            <a:ext cx="766762" cy="254317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F434A77C-BEB0-4422-BF5E-82CF54624B57}"/>
              </a:ext>
            </a:extLst>
          </p:cNvPr>
          <p:cNvCxnSpPr>
            <a:cxnSpLocks/>
          </p:cNvCxnSpPr>
          <p:nvPr/>
        </p:nvCxnSpPr>
        <p:spPr>
          <a:xfrm flipH="1">
            <a:off x="3343275" y="2838454"/>
            <a:ext cx="657226" cy="115252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82047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9" y="1544730"/>
            <a:ext cx="8524875" cy="4886787"/>
          </a:xfrm>
        </p:spPr>
        <p:txBody>
          <a:bodyPr>
            <a:spAutoFit/>
          </a:bodyPr>
          <a:lstStyle/>
          <a:p>
            <a:pPr marL="0" indent="0">
              <a:buNone/>
            </a:pPr>
            <a:r>
              <a:rPr lang="en-US" sz="2400" dirty="0">
                <a:solidFill>
                  <a:schemeClr val="tx1"/>
                </a:solidFill>
              </a:rPr>
              <a:t>John 10:26-29, </a:t>
            </a:r>
            <a:r>
              <a:rPr lang="en-US" sz="2400" i="1" dirty="0">
                <a:solidFill>
                  <a:schemeClr val="tx1"/>
                </a:solidFill>
              </a:rPr>
              <a:t>“But ye believe not, because ye are not of my sheep.”</a:t>
            </a:r>
          </a:p>
          <a:p>
            <a:pPr marL="0" indent="0">
              <a:buNone/>
            </a:pPr>
            <a:r>
              <a:rPr lang="en-US" sz="2400" dirty="0">
                <a:solidFill>
                  <a:schemeClr val="tx1"/>
                </a:solidFill>
              </a:rPr>
              <a:t>The doctrine of </a:t>
            </a:r>
            <a:r>
              <a:rPr lang="en-US" sz="2400" i="1" dirty="0">
                <a:solidFill>
                  <a:schemeClr val="tx1"/>
                </a:solidFill>
              </a:rPr>
              <a:t>“once saved always saved” </a:t>
            </a:r>
            <a:r>
              <a:rPr lang="en-US" sz="2400" dirty="0">
                <a:solidFill>
                  <a:schemeClr val="tx1"/>
                </a:solidFill>
              </a:rPr>
              <a:t>is not taught in Scripture.</a:t>
            </a:r>
          </a:p>
          <a:p>
            <a:r>
              <a:rPr lang="en-US" sz="2400" dirty="0">
                <a:solidFill>
                  <a:schemeClr val="tx1"/>
                </a:solidFill>
              </a:rPr>
              <a:t>A believer will </a:t>
            </a:r>
            <a:r>
              <a:rPr lang="en-US" sz="2400" i="1" dirty="0">
                <a:solidFill>
                  <a:schemeClr val="tx1"/>
                </a:solidFill>
              </a:rPr>
              <a:t>“never perish” </a:t>
            </a:r>
            <a:r>
              <a:rPr lang="en-US" sz="2400" dirty="0">
                <a:solidFill>
                  <a:schemeClr val="tx1"/>
                </a:solidFill>
              </a:rPr>
              <a:t>nor can any </a:t>
            </a:r>
            <a:r>
              <a:rPr lang="en-US" sz="2400" i="1" dirty="0">
                <a:solidFill>
                  <a:schemeClr val="tx1"/>
                </a:solidFill>
              </a:rPr>
              <a:t>“pluck them out”</a:t>
            </a:r>
            <a:r>
              <a:rPr lang="en-US" sz="2400" dirty="0">
                <a:solidFill>
                  <a:schemeClr val="tx1"/>
                </a:solidFill>
              </a:rPr>
              <a:t> of the Lord’s hand,</a:t>
            </a:r>
            <a:r>
              <a:rPr lang="en-US" sz="3200" b="1" dirty="0">
                <a:solidFill>
                  <a:schemeClr val="tx1"/>
                </a:solidFill>
              </a:rPr>
              <a:t> if </a:t>
            </a:r>
            <a:r>
              <a:rPr lang="en-US" sz="2400" dirty="0">
                <a:solidFill>
                  <a:schemeClr val="tx1"/>
                </a:solidFill>
              </a:rPr>
              <a:t>they continue believing and following the voice of the Lord. (cf. Romans 8:31-39)</a:t>
            </a:r>
          </a:p>
          <a:p>
            <a:r>
              <a:rPr lang="en-US" sz="2400" dirty="0">
                <a:solidFill>
                  <a:schemeClr val="tx1"/>
                </a:solidFill>
              </a:rPr>
              <a:t>However, one may choose to turn from righteousness. (Ezekiel 18:24; 2 Peter 2:20-22; Colossians 1:21-23; Hebrews 3:12-14; 4:1,11)</a:t>
            </a:r>
          </a:p>
          <a:p>
            <a:r>
              <a:rPr lang="en-US" sz="2400" dirty="0">
                <a:solidFill>
                  <a:schemeClr val="tx1"/>
                </a:solidFill>
              </a:rPr>
              <a:t>Saving faith is an obedient faith. (James 2:14-26;</a:t>
            </a:r>
            <a:br>
              <a:rPr lang="en-US" sz="2400" dirty="0">
                <a:solidFill>
                  <a:schemeClr val="tx1"/>
                </a:solidFill>
              </a:rPr>
            </a:br>
            <a:r>
              <a:rPr lang="en-US" sz="2400" dirty="0">
                <a:solidFill>
                  <a:schemeClr val="tx1"/>
                </a:solidFill>
              </a:rPr>
              <a:t>cf. John 5:24) </a:t>
            </a:r>
            <a:r>
              <a:rPr lang="en-US" sz="2400" b="1" dirty="0">
                <a:solidFill>
                  <a:schemeClr val="tx1"/>
                </a:solidFill>
              </a:rPr>
              <a:t>A BELIEVER CAN CEASE BELIEVING!</a:t>
            </a:r>
          </a:p>
        </p:txBody>
      </p:sp>
      <p:sp>
        <p:nvSpPr>
          <p:cNvPr id="4" name="Title 1">
            <a:extLst>
              <a:ext uri="{FF2B5EF4-FFF2-40B4-BE49-F238E27FC236}">
                <a16:creationId xmlns:a16="http://schemas.microsoft.com/office/drawing/2014/main" id="{3B6A0AE6-764B-49AB-BD23-18986FB74FA5}"/>
              </a:ext>
            </a:extLst>
          </p:cNvPr>
          <p:cNvSpPr>
            <a:spLocks noGrp="1"/>
          </p:cNvSpPr>
          <p:nvPr>
            <p:ph type="title"/>
          </p:nvPr>
        </p:nvSpPr>
        <p:spPr>
          <a:xfrm>
            <a:off x="1028700" y="324466"/>
            <a:ext cx="7200900" cy="1081548"/>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3589831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8"/>
            <a:ext cx="7200900" cy="1078500"/>
          </a:xfrm>
        </p:spPr>
        <p:txBody>
          <a:bodyPr>
            <a:spAutoFit/>
          </a:bodyPr>
          <a:lstStyle/>
          <a:p>
            <a:r>
              <a:rPr lang="en-US" b="1" dirty="0">
                <a:solidFill>
                  <a:schemeClr val="tx1"/>
                </a:solidFill>
              </a:rPr>
              <a:t>Man’s freedom of choice is taught throughout the scriptures.</a:t>
            </a:r>
            <a:endParaRPr lang="en-US" dirty="0">
              <a:solidFill>
                <a:schemeClr val="tx1"/>
              </a:solidFill>
            </a:endParaRPr>
          </a:p>
        </p:txBody>
      </p:sp>
      <p:sp>
        <p:nvSpPr>
          <p:cNvPr id="3" name="Content Placeholder 2"/>
          <p:cNvSpPr>
            <a:spLocks noGrp="1"/>
          </p:cNvSpPr>
          <p:nvPr>
            <p:ph idx="1"/>
          </p:nvPr>
        </p:nvSpPr>
        <p:spPr>
          <a:xfrm>
            <a:off x="650449" y="1391680"/>
            <a:ext cx="8408709" cy="5478423"/>
          </a:xfrm>
        </p:spPr>
        <p:txBody>
          <a:bodyPr wrap="square">
            <a:spAutoFit/>
          </a:bodyPr>
          <a:lstStyle/>
          <a:p>
            <a:pPr>
              <a:lnSpc>
                <a:spcPct val="100000"/>
              </a:lnSpc>
              <a:spcBef>
                <a:spcPts val="0"/>
              </a:spcBef>
              <a:spcAft>
                <a:spcPts val="0"/>
              </a:spcAft>
              <a:buNone/>
            </a:pPr>
            <a:r>
              <a:rPr lang="en-US" sz="2500" dirty="0">
                <a:solidFill>
                  <a:schemeClr val="tx1"/>
                </a:solidFill>
              </a:rPr>
              <a:t>John 7:17, </a:t>
            </a:r>
            <a:r>
              <a:rPr lang="en-US" sz="2500" i="1" dirty="0">
                <a:solidFill>
                  <a:schemeClr val="tx1"/>
                </a:solidFill>
              </a:rPr>
              <a:t>“If any man willeth to do his will he shall know of the teaching whether it is of God or whether I speak form myself.”</a:t>
            </a:r>
          </a:p>
          <a:p>
            <a:pPr>
              <a:lnSpc>
                <a:spcPct val="100000"/>
              </a:lnSpc>
              <a:spcBef>
                <a:spcPts val="0"/>
              </a:spcBef>
              <a:spcAft>
                <a:spcPts val="0"/>
              </a:spcAft>
              <a:buNone/>
            </a:pPr>
            <a:r>
              <a:rPr lang="en-US" sz="2500" dirty="0">
                <a:solidFill>
                  <a:schemeClr val="tx1"/>
                </a:solidFill>
              </a:rPr>
              <a:t>Revelation 22:17, </a:t>
            </a:r>
            <a:r>
              <a:rPr lang="en-US" sz="2500" i="1" dirty="0">
                <a:solidFill>
                  <a:schemeClr val="tx1"/>
                </a:solidFill>
              </a:rPr>
              <a:t>“And the Spirit and the bride say come. And he that heareth, let him say, come. and he that is athirst, let him come: he that will, let him take the water of life freely.”</a:t>
            </a:r>
          </a:p>
          <a:p>
            <a:pPr>
              <a:lnSpc>
                <a:spcPct val="100000"/>
              </a:lnSpc>
              <a:spcBef>
                <a:spcPts val="0"/>
              </a:spcBef>
              <a:spcAft>
                <a:spcPts val="0"/>
              </a:spcAft>
              <a:buNone/>
            </a:pPr>
            <a:r>
              <a:rPr lang="en-US" sz="2500" dirty="0">
                <a:solidFill>
                  <a:schemeClr val="tx1"/>
                </a:solidFill>
              </a:rPr>
              <a:t>Matthew 11:28, </a:t>
            </a:r>
            <a:r>
              <a:rPr lang="en-US" sz="2500" i="1" dirty="0">
                <a:solidFill>
                  <a:schemeClr val="tx1"/>
                </a:solidFill>
              </a:rPr>
              <a:t>“Come unto me, all ye that labor and are heavy laden, and I will give you rest. Take my yoke upon you, and learn of me; for I am meek and lowly in heart: and ye shall find rest unto your souls, For my yoke is easy, and my burden is light.”</a:t>
            </a:r>
          </a:p>
          <a:p>
            <a:pPr>
              <a:lnSpc>
                <a:spcPct val="100000"/>
              </a:lnSpc>
              <a:spcBef>
                <a:spcPts val="0"/>
              </a:spcBef>
              <a:spcAft>
                <a:spcPts val="0"/>
              </a:spcAft>
              <a:buNone/>
            </a:pPr>
            <a:r>
              <a:rPr lang="en-US" sz="2500" dirty="0">
                <a:solidFill>
                  <a:schemeClr val="tx1"/>
                </a:solidFill>
              </a:rPr>
              <a:t>Psalms 119:30, </a:t>
            </a:r>
            <a:r>
              <a:rPr lang="en-US" sz="2500" i="1" dirty="0">
                <a:solidFill>
                  <a:schemeClr val="tx1"/>
                </a:solidFill>
              </a:rPr>
              <a:t>“I have chosen the way of faithfulness, Thine ordinances have I set before me”</a:t>
            </a:r>
          </a:p>
        </p:txBody>
      </p:sp>
    </p:spTree>
    <p:extLst>
      <p:ext uri="{BB962C8B-B14F-4D97-AF65-F5344CB8AC3E}">
        <p14:creationId xmlns:p14="http://schemas.microsoft.com/office/powerpoint/2010/main" val="790027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1191</Words>
  <Application>Microsoft Office PowerPoint</Application>
  <PresentationFormat>On-screen Show (4:3)</PresentationFormat>
  <Paragraphs>59</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Impact</vt:lpstr>
      <vt:lpstr>Crop</vt:lpstr>
      <vt:lpstr>Lesson 15: The Good Samaritan and the Feast of Dedication</vt:lpstr>
      <vt:lpstr>The Feast Of Dedication (John 10:22-42)</vt:lpstr>
      <vt:lpstr>The Feast Of Dedication (John 10:22-42)</vt:lpstr>
      <vt:lpstr>The Feast Of Dedication (John 10:22-42)</vt:lpstr>
      <vt:lpstr>The Feast Of Dedication (John 10:22-42)</vt:lpstr>
      <vt:lpstr>The Feast Of Dedication (John 10:22-42)</vt:lpstr>
      <vt:lpstr>THE JEWS SEEK TO STONE JESUS AT THE FEAST OF DEDICATION. John 10:19-42</vt:lpstr>
      <vt:lpstr>THE JEWS SEEK TO STONE JESUS AT THE FEAST OF DEDICATION. John 10:19-42</vt:lpstr>
      <vt:lpstr>Man’s freedom of choice is taught throughout the scriptures.</vt:lpstr>
      <vt:lpstr>Erroneous Conclusion:</vt:lpstr>
      <vt:lpstr>If That Be True, It Would Be Impossible For Man To Err.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20</cp:revision>
  <cp:lastPrinted>2021-07-17T17:44:42Z</cp:lastPrinted>
  <dcterms:created xsi:type="dcterms:W3CDTF">2021-07-14T22:31:47Z</dcterms:created>
  <dcterms:modified xsi:type="dcterms:W3CDTF">2021-07-17T17:44:46Z</dcterms:modified>
</cp:coreProperties>
</file>